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9" r:id="rId3"/>
    <p:sldId id="258" r:id="rId4"/>
    <p:sldId id="270" r:id="rId5"/>
    <p:sldId id="269" r:id="rId6"/>
    <p:sldId id="271" r:id="rId7"/>
    <p:sldId id="261" r:id="rId8"/>
    <p:sldId id="272" r:id="rId9"/>
    <p:sldId id="273" r:id="rId10"/>
    <p:sldId id="262" r:id="rId11"/>
    <p:sldId id="275" r:id="rId12"/>
    <p:sldId id="274" r:id="rId13"/>
    <p:sldId id="277" r:id="rId14"/>
    <p:sldId id="276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1" y="-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4A990-568D-4132-84FA-3212DFF232AF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7FF1-1EB4-44CC-B72C-3561B63DFC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013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D7FF1-1EB4-44CC-B72C-3561B63DFC0D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819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6A37-56DE-DFC2-7979-E68269613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4055E-C4FF-6B24-667A-13AB4251A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DFFA-FA70-BE43-1CD7-CB068381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8C896-EFCB-8606-D3E5-DBC333B6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9F4FB-8E55-E026-8D05-B5105C10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1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F82C-58A7-82FE-8964-6AFF15FD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89377-0293-6DF2-554C-A6A7234B1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7FB8C-7210-9F13-703D-50F89EC1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66F6-4158-C9FF-65F8-415FDAA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05B47-ACA8-55CF-50E8-AC9B1004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34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60472-6883-7101-9ED5-DCC5D6FE6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7C19D-A75D-2DC4-6519-E254BA7A6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33B2B-97E8-CF7C-2F43-9E5AE6C4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CD76D-757C-EE40-4D00-3AFFF929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38695-C481-4E09-4174-75603FEFA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4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E0D5-411C-0DB3-D5EE-9A88C261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4F9F-03ED-9449-2137-55245398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0BEF1-3F91-E1CE-1735-1E161B77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9994E-AF1A-877A-5AAB-40013004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3C816-2A32-9476-D7DE-E9B24B1D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95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7B4C-760C-1E0E-29C7-D9B4F2AA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C075-0D8A-C43B-6CFE-A44279A2F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49F21-7B46-0297-85FA-EDC80505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C7A7B-AE25-436A-D7A0-96FB9832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BF46F-1A17-CCD6-D42D-CE99704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83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CFA3-3886-0487-FF9F-825B5D65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382B-1B2C-C08D-363E-18EA5A7B1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882B7-DB3B-20EF-28A8-2A4645B09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9F52E-5F08-999E-6E0E-753A2D47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67831-010A-4FC2-B866-AB05E0D4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4C05C-45BD-FA71-C6BF-369DA68F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226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A411-3B57-9BCA-C6DF-4D90FA35F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03311-F01D-848F-470A-4161438DB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47A90-D274-4E08-10CF-F19E211A0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1DA18-956B-F1D4-1C58-23429ABB3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5EB3F-760B-2C9C-4DCB-82FCBE7D5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5CDE5B-6D5B-26FB-5256-A5FF6D08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B30F5-F045-E0BE-FF76-382D3D14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1CBCE-DFB3-61D6-564B-41A7F4EA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78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1A77-05E2-A3F3-81EF-FA5D2F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0B575-C400-1BB6-85A2-6E421BC7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7D471-CF2D-87D8-D457-3DE3EE18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EFB57-9ED9-E481-B731-94935A3E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39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16394-8C9B-A3B4-85D9-1B513D0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45353-0FF1-CDDC-43B8-672C48A9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43139-C144-E933-4A27-EF137AE8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36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9D8F-4A96-C469-3B03-5AAC2DEF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02F5F-6D3E-79A1-1F7E-A4BA82E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3A7F2-5211-FE8D-0F76-C64F4F9D3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933B-C306-E42C-42F9-05EA78FA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151C-A6EB-A91E-F7E0-55B05E50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E1F5-74ED-8CE9-9E82-F15D9845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18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E27B-157E-56F1-B5CE-308714A3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2FFB2-6AFE-F9B7-E2D3-14A2CB2E6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C6242-7FDB-F17E-0F68-1C6AB00D6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9D9D-1776-F849-785E-A7DD96AC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7D3A2-19E9-27F6-316E-2963AAF6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3300-6B16-EE00-5EB2-51EFF140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07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43EAA-4915-2451-FBC1-81804BD89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58C7E-13F4-23D9-C82E-C80E061F2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7576-E633-31A1-DA05-51ECC316D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05519-9FC2-40A7-BA78-B54FF0C0FFA0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DBF4-C6B0-83F1-ACB6-203B416A9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2C37-F482-384E-3BC5-867D1F7B1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213BF4-8765-4450-B252-25B525F801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383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Person writing on a notepad">
            <a:extLst>
              <a:ext uri="{FF2B5EF4-FFF2-40B4-BE49-F238E27FC236}">
                <a16:creationId xmlns:a16="http://schemas.microsoft.com/office/drawing/2014/main" id="{2B251C41-48EB-3F03-5AA6-C5B0BE95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8281" r="-1" b="2094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4" descr="A car accident with people in the back&#10;&#10;AI-generated content may be incorrect.">
            <a:extLst>
              <a:ext uri="{FF2B5EF4-FFF2-40B4-BE49-F238E27FC236}">
                <a16:creationId xmlns:a16="http://schemas.microsoft.com/office/drawing/2014/main" id="{1F51D2A2-3823-96BA-AC3E-02FD89EE9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" b="17884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CE0BD-E70F-909D-32A9-9310F5E19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chemeClr val="bg1"/>
                </a:solidFill>
                <a:effectLst/>
                <a:latin typeface="Merriweather" panose="020F0502020204030204" pitchFamily="2" charset="0"/>
              </a:rPr>
              <a:t>Traffic Accident Analysis Report Overview</a:t>
            </a:r>
            <a:endParaRPr lang="en-CA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2E155-7CF8-D7B2-F7D1-2D5329B41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An in-depth examination of insights and patterns derived from a comprehensive analysis of 19,000 traffic accident entries, showcasing trends and potential areas for safety improvement.</a:t>
            </a:r>
          </a:p>
          <a:p>
            <a:pPr algn="l"/>
            <a:endParaRPr lang="en-CA" sz="200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ack and orange striped room&#10;&#10;AI-generated content may be incorrect.">
            <a:extLst>
              <a:ext uri="{FF2B5EF4-FFF2-40B4-BE49-F238E27FC236}">
                <a16:creationId xmlns:a16="http://schemas.microsoft.com/office/drawing/2014/main" id="{5C9A883C-E029-7AF2-4C0F-747E62E5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33037" r="-1" b="14941"/>
          <a:stretch/>
        </p:blipFill>
        <p:spPr>
          <a:xfrm>
            <a:off x="-217025" y="-94971"/>
            <a:ext cx="12191980" cy="6856718"/>
          </a:xfrm>
          <a:prstGeom prst="rect">
            <a:avLst/>
          </a:prstGeom>
        </p:spPr>
      </p:pic>
      <p:pic>
        <p:nvPicPr>
          <p:cNvPr id="3" name="Picture 2" descr="A graph with a blue rectangle and a blue rectangle&#10;&#10;AI-generated content may be incorrect.">
            <a:extLst>
              <a:ext uri="{FF2B5EF4-FFF2-40B4-BE49-F238E27FC236}">
                <a16:creationId xmlns:a16="http://schemas.microsoft.com/office/drawing/2014/main" id="{52EF9275-E5FB-DFA3-CF35-6685CAD10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6" y="2426796"/>
            <a:ext cx="3914234" cy="2769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7ED7D5-400F-B01A-0E54-4E73D97B1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6" y="793510"/>
            <a:ext cx="5447409" cy="1421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80E9B-6410-8FB1-587F-058DCAEDDAB6}"/>
              </a:ext>
            </a:extLst>
          </p:cNvPr>
          <p:cNvSpPr txBox="1"/>
          <p:nvPr/>
        </p:nvSpPr>
        <p:spPr>
          <a:xfrm>
            <a:off x="306806" y="5502798"/>
            <a:ext cx="430730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sz="1400" b="1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Purpose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: Analyze the spread, central tendency,</a:t>
            </a:r>
          </a:p>
          <a:p>
            <a:pPr algn="l">
              <a:spcBef>
                <a:spcPts val="300"/>
              </a:spcBef>
            </a:pPr>
            <a:r>
              <a:rPr lang="en-US" sz="1400" b="0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 and outliers in key numerical variables.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D06B0-6EA1-8B7C-2B58-A6565F202B6A}"/>
              </a:ext>
            </a:extLst>
          </p:cNvPr>
          <p:cNvSpPr txBox="1"/>
          <p:nvPr/>
        </p:nvSpPr>
        <p:spPr>
          <a:xfrm>
            <a:off x="306807" y="363747"/>
            <a:ext cx="409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Boxplots of Key Numeric Features</a:t>
            </a: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71F87-0FAF-9129-22D6-98660E90D902}"/>
              </a:ext>
            </a:extLst>
          </p:cNvPr>
          <p:cNvSpPr txBox="1"/>
          <p:nvPr/>
        </p:nvSpPr>
        <p:spPr>
          <a:xfrm>
            <a:off x="7201012" y="363747"/>
            <a:ext cx="4893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i="0" dirty="0" err="1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Pairplot</a:t>
            </a:r>
            <a:r>
              <a:rPr lang="en-US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 of Selected Numerical Features</a:t>
            </a:r>
          </a:p>
          <a:p>
            <a:pPr>
              <a:buNone/>
            </a:pPr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CA" dirty="0"/>
          </a:p>
        </p:txBody>
      </p:sp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4B800A3-8C3E-BC52-CB44-8D69F21EA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04" y="793510"/>
            <a:ext cx="5390151" cy="2011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E85BB-3D8D-F9EC-DF59-766BC36D8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012" y="2899806"/>
            <a:ext cx="3433011" cy="2849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2E2475-8300-DFDD-0A89-D21D13FE924C}"/>
              </a:ext>
            </a:extLst>
          </p:cNvPr>
          <p:cNvSpPr txBox="1"/>
          <p:nvPr/>
        </p:nvSpPr>
        <p:spPr>
          <a:xfrm>
            <a:off x="6684954" y="5884757"/>
            <a:ext cx="477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Purpose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: Visualize correlations and patterns among key numerical variables</a:t>
            </a:r>
            <a:endParaRPr lang="en-CA" sz="1400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31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close-up of a fiery flame&#10;&#10;AI-generated content may be incorrect.">
            <a:extLst>
              <a:ext uri="{FF2B5EF4-FFF2-40B4-BE49-F238E27FC236}">
                <a16:creationId xmlns:a16="http://schemas.microsoft.com/office/drawing/2014/main" id="{E3396D1B-33AE-F040-EBBA-F42C13A7BC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48" b="566"/>
          <a:stretch/>
        </p:blipFill>
        <p:spPr bwMode="auto">
          <a:xfrm rot="10800000"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CCFAC-FA0D-4502-7C12-5252146DFA94}"/>
              </a:ext>
            </a:extLst>
          </p:cNvPr>
          <p:cNvSpPr txBox="1"/>
          <p:nvPr/>
        </p:nvSpPr>
        <p:spPr>
          <a:xfrm>
            <a:off x="333876" y="989800"/>
            <a:ext cx="6166184" cy="5670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1. Handling Missing Data</a:t>
            </a:r>
          </a:p>
          <a:p>
            <a:pPr algn="l">
              <a:spcAft>
                <a:spcPts val="300"/>
              </a:spcAft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Numerical Columns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Strategy: Median imputation.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Action: Replace missing values with the median of the column.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Categorical Columns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Strategy: Most frequent imputation.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Action: Replace missing values with the most frequent category.</a:t>
            </a:r>
          </a:p>
          <a:p>
            <a:pPr lvl="1" algn="l">
              <a:spcBef>
                <a:spcPts val="300"/>
              </a:spcBef>
            </a:pPr>
            <a:endParaRPr lang="en-US" sz="1000" dirty="0">
              <a:solidFill>
                <a:srgbClr val="FFFF00"/>
              </a:solidFill>
              <a:latin typeface="Inter"/>
            </a:endParaRPr>
          </a:p>
          <a:p>
            <a:pPr algn="l">
              <a:buNone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2. Encoding Categorical Data</a:t>
            </a:r>
          </a:p>
          <a:p>
            <a:pPr algn="l"/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Method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 One-Hot Encoding.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Action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Convert categorical variables into binary (0/1) columns.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Handle unknown categories during encoding.</a:t>
            </a:r>
          </a:p>
          <a:p>
            <a:pPr lvl="1" algn="l">
              <a:spcBef>
                <a:spcPts val="300"/>
              </a:spcBef>
            </a:pPr>
            <a:endParaRPr lang="en-US" sz="1000" b="0" i="0" dirty="0">
              <a:solidFill>
                <a:srgbClr val="FFFF00"/>
              </a:solidFill>
              <a:effectLst/>
              <a:latin typeface="Inter"/>
            </a:endParaRPr>
          </a:p>
          <a:p>
            <a:pPr algn="l">
              <a:buNone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3. Scaling Numeric Data</a:t>
            </a:r>
          </a:p>
          <a:p>
            <a:pPr algn="l">
              <a:spcAft>
                <a:spcPts val="300"/>
              </a:spcAft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Method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 Standardization (</a:t>
            </a:r>
            <a:r>
              <a:rPr lang="en-US" sz="1000" b="0" i="0" dirty="0" err="1">
                <a:solidFill>
                  <a:srgbClr val="FFFF00"/>
                </a:solidFill>
                <a:effectLst/>
                <a:latin typeface="Inter"/>
              </a:rPr>
              <a:t>StandardScaler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Transform numeric features to have a mean of 0 and a standard deviation of 1.</a:t>
            </a:r>
          </a:p>
          <a:p>
            <a:pPr algn="l">
              <a:spcBef>
                <a:spcPts val="300"/>
              </a:spcBef>
            </a:pPr>
            <a:r>
              <a:rPr lang="en-US" sz="1000" b="1" i="0" dirty="0">
                <a:solidFill>
                  <a:srgbClr val="FFFF00"/>
                </a:solidFill>
                <a:effectLst/>
                <a:latin typeface="Inter"/>
              </a:rPr>
              <a:t>Alternative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: Normalization (</a:t>
            </a:r>
            <a:r>
              <a:rPr lang="en-US" sz="1000" b="0" i="0" dirty="0" err="1">
                <a:solidFill>
                  <a:srgbClr val="FFFF00"/>
                </a:solidFill>
                <a:effectLst/>
                <a:latin typeface="Inter"/>
              </a:rPr>
              <a:t>MinMaxScaler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Inter"/>
              </a:rPr>
              <a:t>) can also be used if needed.</a:t>
            </a:r>
          </a:p>
          <a:p>
            <a:pPr algn="l">
              <a:spcBef>
                <a:spcPts val="300"/>
              </a:spcBef>
            </a:pPr>
            <a:endParaRPr lang="en-US" sz="1000" b="0" i="0" dirty="0">
              <a:solidFill>
                <a:srgbClr val="FFFF00"/>
              </a:solidFill>
              <a:effectLst/>
              <a:latin typeface="Inter"/>
            </a:endParaRPr>
          </a:p>
          <a:p>
            <a:pPr algn="l">
              <a:buNone/>
            </a:pPr>
            <a:r>
              <a:rPr lang="en-CA" sz="1000" b="1" i="0" dirty="0">
                <a:solidFill>
                  <a:srgbClr val="FFFF00"/>
                </a:solidFill>
                <a:effectLst/>
                <a:latin typeface="Inter"/>
              </a:rPr>
              <a:t>4. Preprocessing Pipeline</a:t>
            </a:r>
          </a:p>
          <a:p>
            <a:pPr algn="l">
              <a:spcAft>
                <a:spcPts val="300"/>
              </a:spcAft>
            </a:pPr>
            <a:r>
              <a:rPr lang="en-CA" sz="1000" b="1" i="0" dirty="0" err="1">
                <a:solidFill>
                  <a:srgbClr val="FFFF00"/>
                </a:solidFill>
                <a:effectLst/>
                <a:latin typeface="Inter"/>
              </a:rPr>
              <a:t>ColumnTransformer</a:t>
            </a: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Applies different transformations to numeric and categorical columns.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Numeric Pipeline: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Impute missing values → Scale features.</a:t>
            </a:r>
          </a:p>
          <a:p>
            <a:pPr marL="742950" lvl="1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Categorical Pipeline:</a:t>
            </a:r>
          </a:p>
          <a:p>
            <a:pPr marL="1143000" lvl="2" indent="-2286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Impute missing values → One-hot encode.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CA" sz="1000" b="1" i="0" dirty="0">
                <a:solidFill>
                  <a:srgbClr val="FFFF00"/>
                </a:solidFill>
                <a:effectLst/>
                <a:latin typeface="Inter"/>
              </a:rPr>
              <a:t>Output</a:t>
            </a: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000" b="0" i="0" dirty="0">
                <a:solidFill>
                  <a:srgbClr val="FFFF00"/>
                </a:solidFill>
                <a:effectLst/>
                <a:latin typeface="Inter"/>
              </a:rPr>
              <a:t>Cleaned, encoded, and scaled dataset ready for modeling.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C1690-E0FF-9BCB-6FB4-E079BF9FBB3A}"/>
              </a:ext>
            </a:extLst>
          </p:cNvPr>
          <p:cNvSpPr txBox="1"/>
          <p:nvPr/>
        </p:nvSpPr>
        <p:spPr>
          <a:xfrm>
            <a:off x="583532" y="393554"/>
            <a:ext cx="3206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solidFill>
                  <a:schemeClr val="bg1"/>
                </a:solidFill>
                <a:latin typeface="Merriweather" panose="00000500000000000000" pitchFamily="2" charset="0"/>
              </a:rPr>
              <a:t>Data Transformations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EFE45F-10A4-40D3-AA51-E8E8D835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90" y="265774"/>
            <a:ext cx="5839326" cy="2882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E74732-B72A-C99C-1489-6E1EE0FC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884"/>
          <a:stretch/>
        </p:blipFill>
        <p:spPr>
          <a:xfrm>
            <a:off x="6719256" y="3468907"/>
            <a:ext cx="4279993" cy="31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A red and yellow light lines&#10;&#10;AI-generated content may be incorrect.">
            <a:extLst>
              <a:ext uri="{FF2B5EF4-FFF2-40B4-BE49-F238E27FC236}">
                <a16:creationId xmlns:a16="http://schemas.microsoft.com/office/drawing/2014/main" id="{0B111999-2695-1935-6902-7D1FCADD7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-159419" y="-58876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9B5E1267-949A-FBD4-7E05-D3AD2F1F1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0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6B0C7BA2-21F1-E137-BA3E-1EB6021A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430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D2FD8-D879-3FB6-4953-3ED94FD0C6AB}"/>
              </a:ext>
            </a:extLst>
          </p:cNvPr>
          <p:cNvSpPr txBox="1"/>
          <p:nvPr/>
        </p:nvSpPr>
        <p:spPr>
          <a:xfrm>
            <a:off x="255202" y="757681"/>
            <a:ext cx="40099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000" dirty="0">
                <a:solidFill>
                  <a:srgbClr val="FFFF00"/>
                </a:solidFill>
                <a:latin typeface="Merriweather" panose="00000500000000000000" pitchFamily="2" charset="0"/>
              </a:rPr>
              <a:t>1, Prepare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rgbClr val="FFFF00"/>
                </a:solidFill>
                <a:latin typeface="Merriweather" panose="00000500000000000000" pitchFamily="2" charset="0"/>
              </a:rPr>
              <a:t>Drop target column (</a:t>
            </a:r>
            <a:r>
              <a:rPr lang="en-CA" sz="1000" dirty="0" err="1">
                <a:solidFill>
                  <a:srgbClr val="FFFF00"/>
                </a:solidFill>
                <a:latin typeface="Merriweather" panose="00000500000000000000" pitchFamily="2" charset="0"/>
              </a:rPr>
              <a:t>Fatal_Collision</a:t>
            </a:r>
            <a:r>
              <a:rPr lang="en-CA" sz="1000" dirty="0">
                <a:solidFill>
                  <a:srgbClr val="FFFF00"/>
                </a:solidFill>
                <a:latin typeface="Merriweather" panose="00000500000000000000" pitchFamily="2" charset="0"/>
              </a:rPr>
              <a:t>, FATAL_NO).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rgbClr val="FFFF00"/>
                </a:solidFill>
                <a:latin typeface="Merriweather" panose="00000500000000000000" pitchFamily="2" charset="0"/>
              </a:rPr>
              <a:t>Remove non-numeric columns.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000" dirty="0">
                <a:solidFill>
                  <a:srgbClr val="FFFF00"/>
                </a:solidFill>
                <a:latin typeface="Merriweather" panose="00000500000000000000" pitchFamily="2" charset="0"/>
              </a:rPr>
              <a:t>Drop irrelevant columns (OBJECTID, INDEX, ACCNUM).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2. Handle Missing Values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Impute missing numeric values with median.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Drop rows with </a:t>
            </a:r>
            <a:r>
              <a:rPr lang="en-US" sz="1000" dirty="0" err="1">
                <a:solidFill>
                  <a:srgbClr val="FFFF00"/>
                </a:solidFill>
                <a:latin typeface="Merriweather" panose="00000500000000000000" pitchFamily="2" charset="0"/>
              </a:rPr>
              <a:t>NaN</a:t>
            </a:r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 or infinite values.</a:t>
            </a:r>
          </a:p>
          <a:p>
            <a:endParaRPr lang="en-US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3. Feature Selection</a:t>
            </a:r>
          </a:p>
          <a:p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Method: ANOVA F-test.</a:t>
            </a:r>
          </a:p>
          <a:p>
            <a:endParaRPr lang="en-US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Action: Select top 10 features based on scores.</a:t>
            </a:r>
          </a:p>
          <a:p>
            <a:endParaRPr lang="en-US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rriweather" panose="00000500000000000000" pitchFamily="2" charset="0"/>
              </a:rPr>
              <a:t>Output: Feature importance scores (display top 5-10 features).</a:t>
            </a:r>
          </a:p>
          <a:p>
            <a:endParaRPr lang="en-CA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9C6E79-C8B1-92B7-46C6-025EBA45827B}"/>
              </a:ext>
            </a:extLst>
          </p:cNvPr>
          <p:cNvSpPr txBox="1"/>
          <p:nvPr/>
        </p:nvSpPr>
        <p:spPr>
          <a:xfrm flipH="1">
            <a:off x="360947" y="422231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i="0" u="sng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Feature Selection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85C9A7-F22B-B7BC-1273-C6FCEA3B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70" y="145222"/>
            <a:ext cx="5889953" cy="48238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DF8517-3E51-A92D-091E-160775B88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80" y="4081668"/>
            <a:ext cx="4009994" cy="25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yellow and orange waves&#10;&#10;AI-generated content may be incorrect.">
            <a:extLst>
              <a:ext uri="{FF2B5EF4-FFF2-40B4-BE49-F238E27FC236}">
                <a16:creationId xmlns:a16="http://schemas.microsoft.com/office/drawing/2014/main" id="{24B6D20E-B3DA-3C16-0ABB-7068B370E0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r="-2" b="-2"/>
          <a:stretch/>
        </p:blipFill>
        <p:spPr bwMode="auto">
          <a:xfrm>
            <a:off x="292197" y="10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9DCCE-F01C-E220-65F1-F125B54A2179}"/>
              </a:ext>
            </a:extLst>
          </p:cNvPr>
          <p:cNvSpPr txBox="1"/>
          <p:nvPr/>
        </p:nvSpPr>
        <p:spPr>
          <a:xfrm>
            <a:off x="3861851" y="346787"/>
            <a:ext cx="238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>
                <a:solidFill>
                  <a:schemeClr val="bg1"/>
                </a:solidFill>
                <a:latin typeface="Merriweather" panose="00000500000000000000" pitchFamily="2" charset="0"/>
              </a:rPr>
              <a:t>Train-Test Split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E24B1-7974-4E0B-D164-6C322BCB4FC7}"/>
              </a:ext>
            </a:extLst>
          </p:cNvPr>
          <p:cNvSpPr txBox="1"/>
          <p:nvPr/>
        </p:nvSpPr>
        <p:spPr>
          <a:xfrm>
            <a:off x="3502907" y="1024511"/>
            <a:ext cx="4211053" cy="253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Data Split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Training Set: 15,165 rows (80%).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Testing Set: 3,792 rows (20%).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Key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Random State: 42 (reproducible results).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Stratify: Ensures balanced class distribution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93749D3-2657-A4B8-BDF8-D8A4D7F2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74" y="3254863"/>
            <a:ext cx="8494294" cy="1736438"/>
          </a:xfrm>
          <a:prstGeom prst="rect">
            <a:avLst/>
          </a:prstGeom>
        </p:spPr>
      </p:pic>
      <p:pic>
        <p:nvPicPr>
          <p:cNvPr id="25" name="Picture 24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D5F78774-E03A-ACF9-7348-AE5063A56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8" y="5238754"/>
            <a:ext cx="812595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 close up of a fire&#10;&#10;AI-generated content may be incorrect.">
            <a:extLst>
              <a:ext uri="{FF2B5EF4-FFF2-40B4-BE49-F238E27FC236}">
                <a16:creationId xmlns:a16="http://schemas.microsoft.com/office/drawing/2014/main" id="{8FF80B5B-5A9B-7E69-1FA4-AEE0730C42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 bwMode="auto">
          <a:xfrm>
            <a:off x="-6588" y="10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C8D7E-AEEB-37BF-A601-5D8C0EEB79D3}"/>
              </a:ext>
            </a:extLst>
          </p:cNvPr>
          <p:cNvSpPr txBox="1"/>
          <p:nvPr/>
        </p:nvSpPr>
        <p:spPr>
          <a:xfrm>
            <a:off x="824162" y="417497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i="0" u="sng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Handling Class Imbalance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901E9-480B-0678-4976-65BBCC63645E}"/>
              </a:ext>
            </a:extLst>
          </p:cNvPr>
          <p:cNvSpPr txBox="1"/>
          <p:nvPr/>
        </p:nvSpPr>
        <p:spPr>
          <a:xfrm>
            <a:off x="581893" y="1204316"/>
            <a:ext cx="450746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Problem</a:t>
            </a:r>
          </a:p>
          <a:p>
            <a:pPr algn="l"/>
            <a:endParaRPr lang="en-US" sz="1000" b="1" i="0" dirty="0"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Imbalanced dataset: More non-fatal than fatal collisions</a:t>
            </a:r>
          </a:p>
          <a:p>
            <a:endParaRPr lang="en-CA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pPr algn="l">
              <a:buNone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2. Solution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Method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 SMOTE (Synthetic Minority Oversampling Technique).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Action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 Oversample the minority class (fatal collisions).</a:t>
            </a:r>
          </a:p>
          <a:p>
            <a:endParaRPr lang="en-CA" sz="1000" dirty="0">
              <a:solidFill>
                <a:srgbClr val="FFFF00"/>
              </a:solidFill>
              <a:latin typeface="Merriweather" panose="00000500000000000000" pitchFamily="2" charset="0"/>
            </a:endParaRPr>
          </a:p>
          <a:p>
            <a:pPr algn="l">
              <a:buNone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3. Class Distribution</a:t>
            </a:r>
          </a:p>
          <a:p>
            <a:pPr algn="l">
              <a:buNone/>
            </a:pPr>
            <a:endParaRPr lang="en-US" sz="1000" b="1" i="0" dirty="0"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Before SMOTE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Non-Fatal: 14,469.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Fatal: 696.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After SMOTE</a:t>
            </a: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Non-Fatal: 14,469.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Fatal: 14,469.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4. Selected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Columns Used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TIME, LATITUDE, LONGITUDE, x, y.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CAEBBF7-968F-8A91-86AC-B1A338FB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97" y="181302"/>
            <a:ext cx="4724991" cy="39583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3692A8-C013-8D1D-4E46-C1B066B83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516" y="4310302"/>
            <a:ext cx="5271712" cy="18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black and orange broken glass&#10;&#10;AI-generated content may be incorrect.">
            <a:extLst>
              <a:ext uri="{FF2B5EF4-FFF2-40B4-BE49-F238E27FC236}">
                <a16:creationId xmlns:a16="http://schemas.microsoft.com/office/drawing/2014/main" id="{F380B96B-E745-5A99-C671-B03D22617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 bwMode="auto">
          <a:xfrm>
            <a:off x="-6588" y="-45663"/>
            <a:ext cx="1219858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88F03-D61C-B633-9019-B4BE70289A23}"/>
              </a:ext>
            </a:extLst>
          </p:cNvPr>
          <p:cNvSpPr txBox="1"/>
          <p:nvPr/>
        </p:nvSpPr>
        <p:spPr>
          <a:xfrm>
            <a:off x="703847" y="487279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0" u="sng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Preprocessing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474AF-A79B-E640-7EBE-562941A76CB2}"/>
              </a:ext>
            </a:extLst>
          </p:cNvPr>
          <p:cNvSpPr txBox="1"/>
          <p:nvPr/>
        </p:nvSpPr>
        <p:spPr>
          <a:xfrm>
            <a:off x="577516" y="1245268"/>
            <a:ext cx="376588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Pipeline Steps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Scaling: Standardize numeric features using </a:t>
            </a:r>
            <a:r>
              <a:rPr kumimoji="0" lang="en-US" altLang="en-US" sz="105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StandardScaler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Features Used: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TIME, LATITUDE, LONGITUDE, x, 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2. 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Training 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Shape: 28,938 rows × 5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Test 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Shape: 3,792 rows × 5 columns.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44AA4A-3D54-C93A-9C77-1251E7142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1"/>
            <a:ext cx="65" cy="276999"/>
          </a:xfrm>
          <a:prstGeom prst="rect">
            <a:avLst/>
          </a:prstGeom>
          <a:solidFill>
            <a:srgbClr val="181D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42CD836-9FA6-05CC-391A-89FE70BD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95" y="-45663"/>
            <a:ext cx="5939865" cy="5079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E0365-3869-FCAE-510B-B7F23E31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32" y="3746959"/>
            <a:ext cx="3765884" cy="28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2" name="Picture 14">
            <a:extLst>
              <a:ext uri="{FF2B5EF4-FFF2-40B4-BE49-F238E27FC236}">
                <a16:creationId xmlns:a16="http://schemas.microsoft.com/office/drawing/2014/main" id="{71726B4E-122A-1FF8-636F-2785DAE2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702" y="-140720"/>
            <a:ext cx="36576000" cy="216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1F93E-90F3-7255-E5B0-A75EB9603E3F}"/>
              </a:ext>
            </a:extLst>
          </p:cNvPr>
          <p:cNvSpPr txBox="1"/>
          <p:nvPr/>
        </p:nvSpPr>
        <p:spPr>
          <a:xfrm>
            <a:off x="3940628" y="261257"/>
            <a:ext cx="2008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Conclusion</a:t>
            </a:r>
            <a:endParaRPr lang="en-CA" sz="2000" b="1" i="0" dirty="0">
              <a:solidFill>
                <a:srgbClr val="FFFF00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4789A58-867C-9D1F-CD28-025F90FB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71" y="1128939"/>
            <a:ext cx="10515600" cy="4351338"/>
          </a:xfrm>
        </p:spPr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Key Outcomes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Data Preparation: Eliminated duplicates, managed missing data, and resolved class imbalance using SMOTE.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Feature Selection: Selected the top 10 most relevant features using ANOVA F-test for modeling.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Preprocessing Pipeline: Simplified data transformations (scaling, encoding) to prepare data for modeling.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2. Key Insights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Balanced Dataset: Achieved equal representation of fatal and non-fatal collisions.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Critical Features: Identified significant predictors like TIME, LATITUDE, and LONGITUDE.</a:t>
            </a:r>
          </a:p>
          <a:p>
            <a:endParaRPr lang="en-US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0" indent="0">
              <a:buNone/>
            </a:pPr>
            <a:r>
              <a:rPr lang="en-US" sz="1300" dirty="0">
                <a:solidFill>
                  <a:schemeClr val="bg1"/>
                </a:solidFill>
                <a:latin typeface="Merriweather" panose="00000500000000000000" pitchFamily="2" charset="0"/>
              </a:rPr>
              <a:t>Data Readiness: Ensured clean, standardized data for accurate model training.</a:t>
            </a:r>
            <a:endParaRPr lang="en-CA" sz="13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98" name="Rectangle 1129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51FD8B-1C0F-A4D0-4816-318F67D0BEA2}"/>
              </a:ext>
            </a:extLst>
          </p:cNvPr>
          <p:cNvSpPr txBox="1"/>
          <p:nvPr/>
        </p:nvSpPr>
        <p:spPr>
          <a:xfrm>
            <a:off x="945924" y="1693156"/>
            <a:ext cx="4391024" cy="286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	Group Members</a:t>
            </a:r>
          </a:p>
          <a:p>
            <a:pPr algn="ctr" fontAlgn="auto">
              <a:lnSpc>
                <a:spcPct val="90000"/>
              </a:lnSpc>
            </a:pP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Juan David Barrero Guerrero</a:t>
            </a:r>
          </a:p>
          <a:p>
            <a:pPr algn="ctr" fontAlgn="auto">
              <a:lnSpc>
                <a:spcPct val="90000"/>
              </a:lnSpc>
            </a:pPr>
            <a:r>
              <a:rPr lang="en-US" sz="2400" b="1" i="0" u="none" strike="noStrike" dirty="0" err="1">
                <a:solidFill>
                  <a:schemeClr val="bg1">
                    <a:alpha val="80000"/>
                  </a:schemeClr>
                </a:solidFill>
                <a:effectLst/>
              </a:rPr>
              <a:t>Jaturaput</a:t>
            </a: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alpha val="80000"/>
                  </a:schemeClr>
                </a:solidFill>
                <a:effectLst/>
              </a:rPr>
              <a:t>Jongsubcharoen</a:t>
            </a:r>
            <a:endParaRPr lang="en-US" sz="2400" b="1" i="0" u="none" strike="noStrike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algn="ctr" fontAlgn="auto">
              <a:lnSpc>
                <a:spcPct val="90000"/>
              </a:lnSpc>
            </a:pP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Adorn Shaju</a:t>
            </a:r>
          </a:p>
          <a:p>
            <a:pPr algn="ctr" fontAlgn="auto">
              <a:lnSpc>
                <a:spcPct val="90000"/>
              </a:lnSpc>
            </a:pP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Anand Sharma</a:t>
            </a:r>
          </a:p>
          <a:p>
            <a:pPr algn="ctr" fontAlgn="auto">
              <a:lnSpc>
                <a:spcPct val="90000"/>
              </a:lnSpc>
            </a:pP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Akash Sukumaran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1284" name="Picture 20" descr="A blue and yellow brain&#10;&#10;AI-generated content may be incorrect.">
            <a:extLst>
              <a:ext uri="{FF2B5EF4-FFF2-40B4-BE49-F238E27FC236}">
                <a16:creationId xmlns:a16="http://schemas.microsoft.com/office/drawing/2014/main" id="{EA82352C-3A9A-B42F-107D-6F04FE0C3A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7" r="19984" b="1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00" name="Group 11299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1301" name="Freeform: Shape 11300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302" name="Freeform: Shape 11301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AutoShape 8" descr="Jaturaput Jongsubcharoen">
            <a:extLst>
              <a:ext uri="{FF2B5EF4-FFF2-40B4-BE49-F238E27FC236}">
                <a16:creationId xmlns:a16="http://schemas.microsoft.com/office/drawing/2014/main" id="{EBD7C291-D40F-D630-C528-5BA8BA457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9036" y="21734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AutoShape 9" descr="Adorn Shaju">
            <a:extLst>
              <a:ext uri="{FF2B5EF4-FFF2-40B4-BE49-F238E27FC236}">
                <a16:creationId xmlns:a16="http://schemas.microsoft.com/office/drawing/2014/main" id="{E5231014-19B4-7DF3-36C6-26898440B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9036" y="21734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AutoShape 10" descr="Anand Sharma">
            <a:extLst>
              <a:ext uri="{FF2B5EF4-FFF2-40B4-BE49-F238E27FC236}">
                <a16:creationId xmlns:a16="http://schemas.microsoft.com/office/drawing/2014/main" id="{EC6241A9-D829-9B72-A45B-D54D609AA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9036" y="21734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6" name="AutoShape 11" descr="Akash Sukumaran">
            <a:extLst>
              <a:ext uri="{FF2B5EF4-FFF2-40B4-BE49-F238E27FC236}">
                <a16:creationId xmlns:a16="http://schemas.microsoft.com/office/drawing/2014/main" id="{52D78097-A8DE-6422-C2D9-101FBB41E1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9036" y="217345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11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3F752-4FF6-1451-E75A-B9F98ABC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200" b="0" i="0">
                <a:solidFill>
                  <a:schemeClr val="bg1"/>
                </a:solidFill>
                <a:effectLst/>
                <a:latin typeface="Merriweather" panose="00000500000000000000" pitchFamily="2" charset="0"/>
              </a:rPr>
              <a:t>Data Exploration and Modeling Workflow</a:t>
            </a:r>
            <a:endParaRPr lang="en-CA" sz="3200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1CE3-211E-7899-2A28-F23FB5B3AE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sz="1600" b="1" i="0">
                <a:solidFill>
                  <a:schemeClr val="bg1"/>
                </a:solidFill>
                <a:effectLst/>
                <a:latin typeface="Inter"/>
              </a:rPr>
              <a:t>Data Exploration</a:t>
            </a:r>
            <a:endParaRPr lang="en-CA" sz="1600" b="0" i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Loaded and described data elements.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Statistical assessments (means, averages, correlations).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Missing data evaluations.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Graphs and visualizations.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CA" sz="1600" b="1" i="0">
                <a:solidFill>
                  <a:schemeClr val="bg1"/>
                </a:solidFill>
                <a:effectLst/>
                <a:latin typeface="Inter"/>
              </a:rPr>
              <a:t>Data Modeling</a:t>
            </a:r>
            <a:endParaRPr lang="en-CA" sz="1600" b="0" i="0">
              <a:solidFill>
                <a:schemeClr val="bg1"/>
              </a:solidFill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Data transformations (missing data, categorical data, normalization).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Feature selection and justification.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Train-test data splitting.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Managing imbalanced classes.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sz="1600" b="0" i="0">
                <a:solidFill>
                  <a:schemeClr val="bg1"/>
                </a:solidFill>
                <a:effectLst/>
                <a:latin typeface="Inter"/>
              </a:rPr>
              <a:t>Streamlined pre-processing with pipelines.</a:t>
            </a:r>
          </a:p>
          <a:p>
            <a:pPr marL="0" indent="0">
              <a:buNone/>
            </a:pPr>
            <a:endParaRPr lang="en-CA" sz="160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9DD742E-9187-FDAB-915F-CA378A99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93" r="38266"/>
          <a:stretch/>
        </p:blipFill>
        <p:spPr>
          <a:xfrm>
            <a:off x="6525453" y="0"/>
            <a:ext cx="566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orange and yellow rectangles">
            <a:extLst>
              <a:ext uri="{FF2B5EF4-FFF2-40B4-BE49-F238E27FC236}">
                <a16:creationId xmlns:a16="http://schemas.microsoft.com/office/drawing/2014/main" id="{63205630-9B23-AF1E-D1AB-08C4F6A2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  <a14:imgEffect>
                      <a14:brightnessContrast bright="5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9914" r="1514" b="9914"/>
          <a:stretch/>
        </p:blipFill>
        <p:spPr>
          <a:xfrm>
            <a:off x="-1" y="-78302"/>
            <a:ext cx="12328989" cy="7014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0FC819-CBBC-62ED-965D-CE194383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213" r="7651" b="8864"/>
          <a:stretch/>
        </p:blipFill>
        <p:spPr>
          <a:xfrm>
            <a:off x="2371009" y="1095744"/>
            <a:ext cx="6095990" cy="855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70F52-59C7-D290-123D-00EEAABE4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23" y="2108451"/>
            <a:ext cx="3770451" cy="3928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01437E-A33E-42E4-BBE0-D2FEB0A7B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630" y="2029167"/>
            <a:ext cx="4124901" cy="42045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F1BBFF-C69E-6E36-1E07-806375ED3164}"/>
              </a:ext>
            </a:extLst>
          </p:cNvPr>
          <p:cNvSpPr txBox="1"/>
          <p:nvPr/>
        </p:nvSpPr>
        <p:spPr>
          <a:xfrm>
            <a:off x="2516614" y="308864"/>
            <a:ext cx="649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rriweather" panose="00000500000000000000" pitchFamily="2" charset="0"/>
                <a:cs typeface="KodchiangUPC" panose="02020603050405020304" pitchFamily="18" charset="-34"/>
              </a:rPr>
              <a:t>Dataset Overview: Column Information and Data Types</a:t>
            </a:r>
            <a:endParaRPr lang="en-CA" dirty="0">
              <a:solidFill>
                <a:schemeClr val="bg1"/>
              </a:solidFill>
              <a:highlight>
                <a:srgbClr val="000000"/>
              </a:highlight>
              <a:latin typeface="Merriweather" panose="00000500000000000000" pitchFamily="2" charset="0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753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612D45-4835-C4E4-016A-1BD428093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30" r="4364" b="8907"/>
          <a:stretch/>
        </p:blipFill>
        <p:spPr bwMode="auto">
          <a:xfrm>
            <a:off x="-165971" y="-1"/>
            <a:ext cx="1235797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CDCAAC9-735F-673B-C081-70CB216E1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03" y="928800"/>
            <a:ext cx="3927602" cy="2556003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E388DC7-FB1A-4C5F-5D64-422055916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02" y="3535925"/>
            <a:ext cx="3927601" cy="301862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05AD28-274F-778B-F76C-420DAAF26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4" y="1022215"/>
            <a:ext cx="4789023" cy="2173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C81CB1-1F71-D913-03B7-90C486C0723F}"/>
              </a:ext>
            </a:extLst>
          </p:cNvPr>
          <p:cNvSpPr txBox="1"/>
          <p:nvPr/>
        </p:nvSpPr>
        <p:spPr>
          <a:xfrm>
            <a:off x="7437240" y="440682"/>
            <a:ext cx="36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Merriweather" panose="00000500000000000000" pitchFamily="2" charset="0"/>
              </a:rPr>
              <a:t>Unique Values per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0C2EE-F7C4-93E6-169B-EF08BB85DCE2}"/>
              </a:ext>
            </a:extLst>
          </p:cNvPr>
          <p:cNvSpPr txBox="1"/>
          <p:nvPr/>
        </p:nvSpPr>
        <p:spPr>
          <a:xfrm>
            <a:off x="330413" y="559468"/>
            <a:ext cx="25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fontAlgn="auto" latinLnBrk="0" hangingPunct="1">
              <a:buNone/>
            </a:pPr>
            <a:r>
              <a:rPr lang="en-CA" dirty="0">
                <a:solidFill>
                  <a:schemeClr val="bg1"/>
                </a:solidFill>
                <a:latin typeface="Merriweather" panose="00000500000000000000" pitchFamily="2" charset="0"/>
              </a:rPr>
              <a:t>Summary Statistics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4919-0FF8-475E-1DAE-7189F82A7B3D}"/>
              </a:ext>
            </a:extLst>
          </p:cNvPr>
          <p:cNvSpPr txBox="1"/>
          <p:nvPr/>
        </p:nvSpPr>
        <p:spPr>
          <a:xfrm>
            <a:off x="378994" y="3904247"/>
            <a:ext cx="36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Merriweather" panose="00000500000000000000" pitchFamily="2" charset="0"/>
              </a:rPr>
              <a:t>Ranges of Numeric Columns</a:t>
            </a:r>
          </a:p>
        </p:txBody>
      </p:sp>
      <p:pic>
        <p:nvPicPr>
          <p:cNvPr id="18" name="Picture 1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B673806-D63D-AEC6-7D83-362163C23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3" y="4285518"/>
            <a:ext cx="4525007" cy="23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1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3F200-3E6C-C007-9013-019A4EB4D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r="390"/>
          <a:stretch/>
        </p:blipFill>
        <p:spPr>
          <a:xfrm>
            <a:off x="-6588" y="0"/>
            <a:ext cx="12198588" cy="685799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186903-7BE9-DB98-BDD8-29E80100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03" y="935876"/>
            <a:ext cx="3079438" cy="1927680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50C8B78-954D-6D61-E3CE-90BC1B45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91" y="905507"/>
            <a:ext cx="2792910" cy="1927680"/>
          </a:xfrm>
          <a:prstGeom prst="rect">
            <a:avLst/>
          </a:prstGeom>
        </p:spPr>
      </p:pic>
      <p:pic>
        <p:nvPicPr>
          <p:cNvPr id="10" name="Picture 9" descr="A computer screen shot of numbers and letters&#10;&#10;AI-generated content may be incorrect.">
            <a:extLst>
              <a:ext uri="{FF2B5EF4-FFF2-40B4-BE49-F238E27FC236}">
                <a16:creationId xmlns:a16="http://schemas.microsoft.com/office/drawing/2014/main" id="{59292B03-DE3B-8B35-8BAC-E33AAB4A3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4" y="875139"/>
            <a:ext cx="2806820" cy="1988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D2943A-73C7-F910-DEC8-B1949D4E3209}"/>
              </a:ext>
            </a:extLst>
          </p:cNvPr>
          <p:cNvSpPr txBox="1"/>
          <p:nvPr/>
        </p:nvSpPr>
        <p:spPr>
          <a:xfrm>
            <a:off x="1039644" y="4881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Merriweather" panose="00000500000000000000" pitchFamily="2" charset="0"/>
              </a:rPr>
              <a:t>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A06BF-BDE3-CE1C-597A-D4423CE51C87}"/>
              </a:ext>
            </a:extLst>
          </p:cNvPr>
          <p:cNvSpPr txBox="1"/>
          <p:nvPr/>
        </p:nvSpPr>
        <p:spPr>
          <a:xfrm>
            <a:off x="4716379" y="53617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Merriweather" panose="00000500000000000000" pitchFamily="2" charset="0"/>
              </a:rPr>
              <a:t>Median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3926F-0822-EEFA-1BE6-87D4DE359C65}"/>
              </a:ext>
            </a:extLst>
          </p:cNvPr>
          <p:cNvSpPr txBox="1"/>
          <p:nvPr/>
        </p:nvSpPr>
        <p:spPr>
          <a:xfrm>
            <a:off x="8054835" y="573330"/>
            <a:ext cx="236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Merriweather" panose="00000500000000000000" pitchFamily="2" charset="0"/>
              </a:rPr>
              <a:t>Standard Deviation</a:t>
            </a:r>
          </a:p>
        </p:txBody>
      </p:sp>
      <p:pic>
        <p:nvPicPr>
          <p:cNvPr id="15" name="Picture 1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E0B3FB3-3457-FDB4-C800-69AFB69B6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67"/>
          <a:stretch/>
        </p:blipFill>
        <p:spPr>
          <a:xfrm>
            <a:off x="248131" y="3994445"/>
            <a:ext cx="5368224" cy="2078402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7E9DAE-87FE-4434-C926-6672142B2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3"/>
          <a:stretch/>
        </p:blipFill>
        <p:spPr>
          <a:xfrm>
            <a:off x="5758652" y="3994445"/>
            <a:ext cx="5786148" cy="20784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A09443-B466-8016-AF9D-F26CF608F6E1}"/>
              </a:ext>
            </a:extLst>
          </p:cNvPr>
          <p:cNvSpPr txBox="1"/>
          <p:nvPr/>
        </p:nvSpPr>
        <p:spPr>
          <a:xfrm>
            <a:off x="248131" y="3594744"/>
            <a:ext cx="492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  <a:latin typeface="Merriweather" panose="00000500000000000000" pitchFamily="2" charset="0"/>
              </a:rPr>
              <a:t>Correlation Between </a:t>
            </a:r>
            <a:r>
              <a:rPr lang="en-CA" b="1" dirty="0" err="1">
                <a:solidFill>
                  <a:srgbClr val="FFFF00"/>
                </a:solidFill>
                <a:latin typeface="Merriweather" panose="00000500000000000000" pitchFamily="2" charset="0"/>
              </a:rPr>
              <a:t>Numberic</a:t>
            </a:r>
            <a:r>
              <a:rPr lang="en-CA" b="1" dirty="0">
                <a:solidFill>
                  <a:srgbClr val="FFFF00"/>
                </a:solidFill>
                <a:latin typeface="Merriweather" panose="00000500000000000000" pitchFamily="2" charset="0"/>
              </a:rPr>
              <a:t> Column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73FE3-6537-5C04-2B73-188E446CEDEF}"/>
              </a:ext>
            </a:extLst>
          </p:cNvPr>
          <p:cNvSpPr txBox="1"/>
          <p:nvPr/>
        </p:nvSpPr>
        <p:spPr>
          <a:xfrm>
            <a:off x="5758652" y="3594744"/>
            <a:ext cx="61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Merriweather" panose="00000500000000000000" pitchFamily="2" charset="0"/>
              </a:rPr>
              <a:t>Spearman Correlation Between Numeric Columns</a:t>
            </a:r>
            <a:endParaRPr lang="en-CA" b="1" dirty="0">
              <a:solidFill>
                <a:srgbClr val="FFFF00"/>
              </a:solidFill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4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B70D1-FDD6-D586-440A-6412156C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102C0-281D-7E8D-793A-B72DB8F6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2553092" cy="447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erriweather" panose="00000500000000000000" pitchFamily="2" charset="0"/>
              </a:rPr>
              <a:t>Missing Values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6073EDF-CEFE-DB52-C159-1B1C30B6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6664"/>
            <a:ext cx="6249517" cy="2080523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27FB47-3105-1DB9-E71A-17D6E50D1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07" y="501372"/>
            <a:ext cx="3346561" cy="58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A red wavy fabric on a black background&#10;&#10;AI-generated content may be incorrect.">
            <a:extLst>
              <a:ext uri="{FF2B5EF4-FFF2-40B4-BE49-F238E27FC236}">
                <a16:creationId xmlns:a16="http://schemas.microsoft.com/office/drawing/2014/main" id="{9EFEE9E8-0CF7-85CC-F629-AC32600280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9BB0A-3957-7A7D-E322-37348CED2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4" y="954973"/>
            <a:ext cx="5391961" cy="1793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CBEAF-64C4-B4FE-15B3-65392FFF2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795" y="565799"/>
            <a:ext cx="4030011" cy="2572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91948-CE12-EE2C-8F8B-967B35786CD3}"/>
              </a:ext>
            </a:extLst>
          </p:cNvPr>
          <p:cNvSpPr txBox="1"/>
          <p:nvPr/>
        </p:nvSpPr>
        <p:spPr>
          <a:xfrm>
            <a:off x="208739" y="564216"/>
            <a:ext cx="5582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  <a:t> Distribution of Fatal vs. Non-Fatal Collisions</a:t>
            </a:r>
          </a:p>
          <a:p>
            <a:pPr>
              <a:buNone/>
            </a:pPr>
            <a:br>
              <a:rPr lang="en-US" b="1" i="0" dirty="0">
                <a:solidFill>
                  <a:srgbClr val="F8FAFF"/>
                </a:solidFill>
                <a:effectLst/>
                <a:latin typeface="Merriweather" panose="00000500000000000000" pitchFamily="2" charset="0"/>
              </a:rPr>
            </a:br>
            <a:endParaRPr lang="en-CA" b="1" dirty="0">
              <a:latin typeface="Merriweather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EE6C7-B7A0-D321-569F-F7BF0B326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18" y="4213239"/>
            <a:ext cx="5079987" cy="1246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D87E7-F782-9F10-2CD9-F469C18005F2}"/>
              </a:ext>
            </a:extLst>
          </p:cNvPr>
          <p:cNvSpPr txBox="1"/>
          <p:nvPr/>
        </p:nvSpPr>
        <p:spPr>
          <a:xfrm>
            <a:off x="390118" y="3729789"/>
            <a:ext cx="5079987" cy="379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rriweather" panose="00000500000000000000" pitchFamily="2" charset="0"/>
              </a:rPr>
              <a:t>Correlation Heatmap of Numeric Features</a:t>
            </a:r>
            <a:endParaRPr lang="en-CA" b="1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815BE-1D1B-1B8D-050F-952F6CBA5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897" y="3773343"/>
            <a:ext cx="4396436" cy="26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A group of hexagons in different colors&#10;&#10;AI-generated content may be incorrect.">
            <a:extLst>
              <a:ext uri="{FF2B5EF4-FFF2-40B4-BE49-F238E27FC236}">
                <a16:creationId xmlns:a16="http://schemas.microsoft.com/office/drawing/2014/main" id="{BD8D61D5-887F-8705-973C-4B7E4B372B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54" b="5263"/>
          <a:stretch/>
        </p:blipFill>
        <p:spPr bwMode="auto">
          <a:xfrm>
            <a:off x="-3008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59B50B6-A735-A094-F118-2014522B0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8" y="1055132"/>
            <a:ext cx="6163533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8353A-2D96-5CC3-B5D3-0A7BB5E4C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7" y="2787812"/>
            <a:ext cx="4639286" cy="3937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A4047-C145-4DB7-AF4F-BEF9798ADBF3}"/>
              </a:ext>
            </a:extLst>
          </p:cNvPr>
          <p:cNvSpPr txBox="1"/>
          <p:nvPr/>
        </p:nvSpPr>
        <p:spPr>
          <a:xfrm>
            <a:off x="445168" y="685800"/>
            <a:ext cx="306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  <a:latin typeface="Merriweather" panose="00000500000000000000" pitchFamily="2" charset="0"/>
              </a:rPr>
              <a:t>Missing Values Heatmap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61FF17-D2EA-B819-72B9-A78524D93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829" y="870466"/>
            <a:ext cx="5039030" cy="2155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2486DF-663B-C5AA-B78B-6046960536A9}"/>
              </a:ext>
            </a:extLst>
          </p:cNvPr>
          <p:cNvSpPr txBox="1"/>
          <p:nvPr/>
        </p:nvSpPr>
        <p:spPr>
          <a:xfrm>
            <a:off x="7023207" y="507146"/>
            <a:ext cx="516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FFFF00"/>
                </a:solidFill>
                <a:effectLst/>
                <a:latin typeface="Merriweather" panose="00000500000000000000" pitchFamily="2" charset="0"/>
              </a:rPr>
              <a:t> Distribution of Numerical Features</a:t>
            </a:r>
          </a:p>
          <a:p>
            <a:pPr>
              <a:buNone/>
            </a:pPr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5E906A-AE7D-E47F-3E25-BA80BABB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829" y="3203542"/>
            <a:ext cx="4639286" cy="347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649</TotalTime>
  <Words>706</Words>
  <Application>Microsoft Office PowerPoint</Application>
  <PresentationFormat>Widescreen</PresentationFormat>
  <Paragraphs>149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Inter</vt:lpstr>
      <vt:lpstr>Merriweather</vt:lpstr>
      <vt:lpstr>Open Sans</vt:lpstr>
      <vt:lpstr>Office Theme</vt:lpstr>
      <vt:lpstr>Traffic Accident Analysis Report Overview</vt:lpstr>
      <vt:lpstr>PowerPoint Presentation</vt:lpstr>
      <vt:lpstr>Data Exploration and Modeling Workflow</vt:lpstr>
      <vt:lpstr>PowerPoint Presentation</vt:lpstr>
      <vt:lpstr>PowerPoint Presentation</vt:lpstr>
      <vt:lpstr>PowerPoint Presentation</vt:lpstr>
      <vt:lpstr>Missing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Adorn Shaju</dc:creator>
  <cp:lastModifiedBy>Akash Sukumaran</cp:lastModifiedBy>
  <cp:revision>4</cp:revision>
  <dcterms:created xsi:type="dcterms:W3CDTF">2025-03-22T23:01:51Z</dcterms:created>
  <dcterms:modified xsi:type="dcterms:W3CDTF">2025-03-23T22:46:19Z</dcterms:modified>
</cp:coreProperties>
</file>